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1" r:id="rId6"/>
    <p:sldId id="283" r:id="rId7"/>
    <p:sldId id="282" r:id="rId8"/>
    <p:sldId id="284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464B44"/>
    <a:srgbClr val="111B1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-82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3DC547-5D84-F354-A908-E6E93FE7FE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B248107-599F-11C1-49F6-B48207B5B6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23E137-EF03-92C1-3A31-A8B74D952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00800-ACBF-499F-A0A8-1E25F652A9ED}" type="datetimeFigureOut">
              <a:rPr lang="en-US" smtClean="0"/>
              <a:pPr/>
              <a:t>02-Dec-25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225A0C-9E72-A4D1-FFC6-35F078612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4A022A-E901-A6EE-518D-8D073050E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280E-897A-4C2C-99B8-7535250852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6619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007AC-62FF-6B60-E2E9-3418E1FE6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AFD9435-EDC5-306E-A6E1-A9E53D6C0E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3ACE429-73BB-DCDA-09AF-9286C8B36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00800-ACBF-499F-A0A8-1E25F652A9ED}" type="datetimeFigureOut">
              <a:rPr lang="en-US" smtClean="0"/>
              <a:pPr/>
              <a:t>02-Dec-25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CBA221-DD7F-4552-821A-2B4F7BEA3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DDA2A9-DFE7-66CD-CDC3-1A2CF016B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280E-897A-4C2C-99B8-7535250852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6813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BB6BA59-4166-3B10-4847-84AF2F4D1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AC27D49-E45A-1FB8-83F4-C02C56296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DE6D94E-0A09-F5F6-BCA1-78B8A91B2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00800-ACBF-499F-A0A8-1E25F652A9ED}" type="datetimeFigureOut">
              <a:rPr lang="en-US" smtClean="0"/>
              <a:pPr/>
              <a:t>02-Dec-25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460698-6C57-D0A9-F96F-7D53703C2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B28CBC-2252-44EA-8F64-C15F1367F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280E-897A-4C2C-99B8-7535250852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4423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B86A18-FBC4-A6C5-86BE-655629F1E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34EF0C-2980-D9C6-4B56-4E4658CFC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AADD3A9-B6BF-BDA9-03B1-B6EB0E5DB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00800-ACBF-499F-A0A8-1E25F652A9ED}" type="datetimeFigureOut">
              <a:rPr lang="en-US" smtClean="0"/>
              <a:pPr/>
              <a:t>02-Dec-25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5DA850F-8660-E533-8642-C443C4829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E3B44B-0746-BFA5-4779-792E07BAF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280E-897A-4C2C-99B8-7535250852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7678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A649BF-5C36-E159-33C7-4DB9A410D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0BEFE7-23FD-E191-E45B-F9B0678E7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56114D-50BE-3B68-9732-38073DB10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00800-ACBF-499F-A0A8-1E25F652A9ED}" type="datetimeFigureOut">
              <a:rPr lang="en-US" smtClean="0"/>
              <a:pPr/>
              <a:t>02-Dec-25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AE9FD8-3209-3C20-0289-2DE49C90B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1DCD43-7529-F110-477F-60A26F012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280E-897A-4C2C-99B8-7535250852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8479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7379F1-5CD6-5350-21AA-D6CDBADB1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1D0EDF-5AFE-2ABB-7C36-762C2EF52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313ED2C-2504-C395-7057-ACFA1503A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4EAB40D-52B6-B873-A670-C924BF069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00800-ACBF-499F-A0A8-1E25F652A9ED}" type="datetimeFigureOut">
              <a:rPr lang="en-US" smtClean="0"/>
              <a:pPr/>
              <a:t>02-Dec-25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4C5099A-7AEA-7227-CAA7-B97581E93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C9A25F0-C83F-683E-C8B7-D70AAF4AB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280E-897A-4C2C-99B8-7535250852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4479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433B98-6636-1EBA-37E8-72A5C1635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C7620D-FC99-3FF8-F247-D457D53C7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166508B-695C-F7C5-0AD5-94AB09C9BF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0DC18B9-85E1-CBF0-6353-D122514D6E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162EEDB-7C65-A90E-7BD5-34763A5686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1599289-E25D-91A6-0E72-9148B2867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00800-ACBF-499F-A0A8-1E25F652A9ED}" type="datetimeFigureOut">
              <a:rPr lang="en-US" smtClean="0"/>
              <a:pPr/>
              <a:t>02-Dec-25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F1FA2DA-E2FE-692B-0B89-6787E16A4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98608FB-E47C-9393-3FA7-10DE68246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280E-897A-4C2C-99B8-7535250852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045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AF400E-83F3-ED29-43BE-458EA0A7A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27C60E6-CCCA-334F-90F1-CD1DAA63C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00800-ACBF-499F-A0A8-1E25F652A9ED}" type="datetimeFigureOut">
              <a:rPr lang="en-US" smtClean="0"/>
              <a:pPr/>
              <a:t>02-Dec-25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A46E4B5-3694-7061-F22A-FC345C072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EAC09F0-95C7-1B46-F67A-CC3894A12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280E-897A-4C2C-99B8-7535250852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8725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F9A8376-027A-D2BA-C5AD-4847D0670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00800-ACBF-499F-A0A8-1E25F652A9ED}" type="datetimeFigureOut">
              <a:rPr lang="en-US" smtClean="0"/>
              <a:pPr/>
              <a:t>02-Dec-25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E4BF915-B72C-A8B8-7BF7-DDC902B75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16A225D-B8DE-CDE6-8EE6-86C9EDF84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280E-897A-4C2C-99B8-7535250852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59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0B82E7-D795-3DB4-87BB-B55011AE2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BA5290-2F1B-BB4F-DD72-5438848F7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B035945-127A-722A-2149-E887C1A0CD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F15A54B-ED9E-7770-0520-9D291BDBE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00800-ACBF-499F-A0A8-1E25F652A9ED}" type="datetimeFigureOut">
              <a:rPr lang="en-US" smtClean="0"/>
              <a:pPr/>
              <a:t>02-Dec-25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A0490A9-074F-FB7B-39E4-FEA84D3D7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7CD8F96-AAC6-5D63-A2A9-3670924EA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280E-897A-4C2C-99B8-7535250852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298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822AD4-3068-E6D2-BB79-3A9F86F02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9A708C5-0FE4-A02E-C91A-3AA4C9BF4F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97A2E80-7009-122C-E3A0-FAC47C152E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94A6BCF-0718-6FAE-79F3-5BC23F033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00800-ACBF-499F-A0A8-1E25F652A9ED}" type="datetimeFigureOut">
              <a:rPr lang="en-US" smtClean="0"/>
              <a:pPr/>
              <a:t>02-Dec-25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CFF947A-D32A-7A0F-D84F-28EB332AE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613EC20-2208-A5E3-ABCA-016181710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D280E-897A-4C2C-99B8-7535250852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5682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642AACD-E062-EEA6-69EE-D9F75CEF9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D3C5BF7-EBAC-5641-157E-5E2798277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FA671D-B2A2-E4F3-ED8F-D0EB551CCA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D00800-ACBF-499F-A0A8-1E25F652A9ED}" type="datetimeFigureOut">
              <a:rPr lang="en-US" smtClean="0"/>
              <a:pPr/>
              <a:t>02-Dec-25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B80EB7-46A3-C5D8-BEBA-1C4EA01B1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EB9DE98-068B-3F21-8970-11AA53B1B5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AD280E-897A-4C2C-99B8-7535250852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9434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vaaz24.com/the-right-handshake-chances-of-success/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1E37710-631F-BFA9-08D1-A4AD15A04A4F}"/>
              </a:ext>
            </a:extLst>
          </p:cNvPr>
          <p:cNvSpPr/>
          <p:nvPr/>
        </p:nvSpPr>
        <p:spPr>
          <a:xfrm>
            <a:off x="-1" y="0"/>
            <a:ext cx="506438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B832D95-DFA9-CC19-5398-BCA52C2FCE04}"/>
              </a:ext>
            </a:extLst>
          </p:cNvPr>
          <p:cNvSpPr/>
          <p:nvPr/>
        </p:nvSpPr>
        <p:spPr>
          <a:xfrm>
            <a:off x="3484308" y="943896"/>
            <a:ext cx="5176684" cy="1991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F29AB77-6C91-2B4E-FA3F-83E547380F91}"/>
              </a:ext>
            </a:extLst>
          </p:cNvPr>
          <p:cNvSpPr txBox="1"/>
          <p:nvPr/>
        </p:nvSpPr>
        <p:spPr>
          <a:xfrm>
            <a:off x="6231986" y="1083212"/>
            <a:ext cx="46704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pc="6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COMPANY PROFILE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9C767AC-78B8-7F17-0847-8577474ED4FD}"/>
              </a:ext>
            </a:extLst>
          </p:cNvPr>
          <p:cNvSpPr txBox="1"/>
          <p:nvPr/>
        </p:nvSpPr>
        <p:spPr>
          <a:xfrm>
            <a:off x="6849397" y="5205046"/>
            <a:ext cx="5176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464B44"/>
                </a:solidFill>
              </a:rPr>
              <a:t>M-42 INDUSTRIAL ESTATE UDYAMBAG BELGAUM-590008 </a:t>
            </a:r>
            <a:endParaRPr lang="en-US" sz="2000" b="1" dirty="0">
              <a:solidFill>
                <a:srgbClr val="464B44"/>
              </a:solidFill>
            </a:endParaRPr>
          </a:p>
        </p:txBody>
      </p:sp>
      <p:pic>
        <p:nvPicPr>
          <p:cNvPr id="13" name="Graphic 12" descr="Chevron arrows with solid fill">
            <a:extLst>
              <a:ext uri="{FF2B5EF4-FFF2-40B4-BE49-F238E27FC236}">
                <a16:creationId xmlns:a16="http://schemas.microsoft.com/office/drawing/2014/main" xmlns="" id="{F8B3924E-F006-7692-8827-E66D741A64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783892" y="227752"/>
            <a:ext cx="417868" cy="41786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8978" y="787791"/>
            <a:ext cx="5148775" cy="558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126402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19A7582-A6F6-EB0A-6649-E97873B34DB4}"/>
              </a:ext>
            </a:extLst>
          </p:cNvPr>
          <p:cNvSpPr/>
          <p:nvPr/>
        </p:nvSpPr>
        <p:spPr>
          <a:xfrm>
            <a:off x="-1" y="0"/>
            <a:ext cx="5825614" cy="6858000"/>
          </a:xfrm>
          <a:prstGeom prst="rect">
            <a:avLst/>
          </a:prstGeom>
          <a:blipFill dpi="0" rotWithShape="1">
            <a:blip r:embed="rId2">
              <a:extLst>
                <a:ext uri="{837473B0-CC2E-450A-ABE3-18F120FF3D39}">
                  <a1611:picAttrSrcUrl xmlns:a1611="http://schemas.microsoft.com/office/drawing/2016/11/main" xmlns="" r:id="rId3"/>
                </a:ext>
              </a:extLst>
            </a:blip>
            <a:srcRect/>
            <a:stretch>
              <a:fillRect l="-6000" r="-7000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B9154E0-250A-3CDC-1CAE-75939C13880B}"/>
              </a:ext>
            </a:extLst>
          </p:cNvPr>
          <p:cNvSpPr/>
          <p:nvPr/>
        </p:nvSpPr>
        <p:spPr>
          <a:xfrm>
            <a:off x="0" y="3429001"/>
            <a:ext cx="516194" cy="3429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ADF10F0-B187-9691-188D-57D0E9E3C149}"/>
              </a:ext>
            </a:extLst>
          </p:cNvPr>
          <p:cNvSpPr txBox="1"/>
          <p:nvPr/>
        </p:nvSpPr>
        <p:spPr>
          <a:xfrm>
            <a:off x="7216877" y="636638"/>
            <a:ext cx="45985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>
                <a:solidFill>
                  <a:srgbClr val="464B44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Let’s Connect with us!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25EF635-7DC9-14C9-B40C-FCA37F2D725A}"/>
              </a:ext>
            </a:extLst>
          </p:cNvPr>
          <p:cNvSpPr/>
          <p:nvPr/>
        </p:nvSpPr>
        <p:spPr>
          <a:xfrm>
            <a:off x="7506930" y="1600201"/>
            <a:ext cx="1563328" cy="4793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8E95B7D-3164-3D50-AEF2-82EF5A818ABC}"/>
              </a:ext>
            </a:extLst>
          </p:cNvPr>
          <p:cNvSpPr txBox="1"/>
          <p:nvPr/>
        </p:nvSpPr>
        <p:spPr>
          <a:xfrm>
            <a:off x="7542123" y="4836264"/>
            <a:ext cx="42733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.</a:t>
            </a:r>
            <a:endParaRPr lang="en-US" sz="1400" dirty="0"/>
          </a:p>
          <a:p>
            <a:pPr algn="r"/>
            <a:endParaRPr lang="en-US" sz="1400" dirty="0"/>
          </a:p>
          <a:p>
            <a:pPr algn="r"/>
            <a:endParaRPr lang="en-US" sz="1400" dirty="0"/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xmlns="" id="{3BC6CC0A-B707-765B-A7EC-9172E4890721}"/>
              </a:ext>
            </a:extLst>
          </p:cNvPr>
          <p:cNvSpPr/>
          <p:nvPr/>
        </p:nvSpPr>
        <p:spPr>
          <a:xfrm rot="10800000">
            <a:off x="7388942" y="2464978"/>
            <a:ext cx="4426532" cy="1959537"/>
          </a:xfrm>
          <a:prstGeom prst="hexagon">
            <a:avLst>
              <a:gd name="adj" fmla="val 484"/>
              <a:gd name="vf" fmla="val 115470"/>
            </a:avLst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xmlns="" id="{29665B13-0B88-8A92-D8B2-97CC3C40AAA3}"/>
              </a:ext>
            </a:extLst>
          </p:cNvPr>
          <p:cNvSpPr/>
          <p:nvPr/>
        </p:nvSpPr>
        <p:spPr>
          <a:xfrm rot="5400000">
            <a:off x="10964760" y="2540681"/>
            <a:ext cx="515543" cy="444433"/>
          </a:xfrm>
          <a:prstGeom prst="hexag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xmlns="" id="{DF0339E0-824C-56B3-DF33-6DF6C4F652B2}"/>
              </a:ext>
            </a:extLst>
          </p:cNvPr>
          <p:cNvSpPr/>
          <p:nvPr/>
        </p:nvSpPr>
        <p:spPr>
          <a:xfrm rot="5400000">
            <a:off x="10964760" y="3209407"/>
            <a:ext cx="515543" cy="444433"/>
          </a:xfrm>
          <a:prstGeom prst="hexag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xmlns="" id="{91B23A99-6FC3-7DAB-B159-99CFCD6F628F}"/>
              </a:ext>
            </a:extLst>
          </p:cNvPr>
          <p:cNvSpPr/>
          <p:nvPr/>
        </p:nvSpPr>
        <p:spPr>
          <a:xfrm rot="5400000">
            <a:off x="10964760" y="3865265"/>
            <a:ext cx="515543" cy="444433"/>
          </a:xfrm>
          <a:prstGeom prst="hexag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17E8027-F5CE-F4FF-7168-404D7D77258B}"/>
              </a:ext>
            </a:extLst>
          </p:cNvPr>
          <p:cNvSpPr txBox="1"/>
          <p:nvPr/>
        </p:nvSpPr>
        <p:spPr>
          <a:xfrm>
            <a:off x="8659320" y="2578231"/>
            <a:ext cx="2340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+91 9448145013</a:t>
            </a:r>
          </a:p>
          <a:p>
            <a:pPr algn="r"/>
            <a:r>
              <a:rPr lang="en-US" sz="1600" dirty="0" smtClean="0"/>
              <a:t>+91 8971580159</a:t>
            </a:r>
            <a:endParaRPr 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1C12131-707E-F703-7939-4072A7FB476D}"/>
              </a:ext>
            </a:extLst>
          </p:cNvPr>
          <p:cNvSpPr txBox="1"/>
          <p:nvPr/>
        </p:nvSpPr>
        <p:spPr>
          <a:xfrm>
            <a:off x="8173330" y="3227678"/>
            <a:ext cx="2826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essenaluminium@gmail.com</a:t>
            </a:r>
            <a:endParaRPr 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B79032C-0241-67AA-8725-50B417372173}"/>
              </a:ext>
            </a:extLst>
          </p:cNvPr>
          <p:cNvSpPr txBox="1"/>
          <p:nvPr/>
        </p:nvSpPr>
        <p:spPr>
          <a:xfrm>
            <a:off x="8659320" y="3933991"/>
            <a:ext cx="2340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Udyambag, Belgaum.</a:t>
            </a:r>
            <a:endParaRPr lang="en-US" sz="1600" dirty="0"/>
          </a:p>
        </p:txBody>
      </p:sp>
      <p:pic>
        <p:nvPicPr>
          <p:cNvPr id="18" name="Graphic 17" descr="Chevron arrows with solid fill">
            <a:extLst>
              <a:ext uri="{FF2B5EF4-FFF2-40B4-BE49-F238E27FC236}">
                <a16:creationId xmlns:a16="http://schemas.microsoft.com/office/drawing/2014/main" xmlns="" id="{936D03F6-82E7-5B3B-63B0-9B1115DFB5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0800000">
            <a:off x="7542123" y="1630928"/>
            <a:ext cx="417868" cy="41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1771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D1217CA-8826-797B-0840-4D948575C2CA}"/>
              </a:ext>
            </a:extLst>
          </p:cNvPr>
          <p:cNvSpPr txBox="1"/>
          <p:nvPr/>
        </p:nvSpPr>
        <p:spPr>
          <a:xfrm>
            <a:off x="1026940" y="1185682"/>
            <a:ext cx="7005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464B44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Table of Content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125F743-1839-B692-7651-B8A22887A137}"/>
              </a:ext>
            </a:extLst>
          </p:cNvPr>
          <p:cNvSpPr/>
          <p:nvPr/>
        </p:nvSpPr>
        <p:spPr>
          <a:xfrm flipV="1">
            <a:off x="2199329" y="2138150"/>
            <a:ext cx="1882878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BA5B71C-4B82-888B-1E52-96BF47D50106}"/>
              </a:ext>
            </a:extLst>
          </p:cNvPr>
          <p:cNvSpPr txBox="1"/>
          <p:nvPr/>
        </p:nvSpPr>
        <p:spPr>
          <a:xfrm>
            <a:off x="3057848" y="2585983"/>
            <a:ext cx="3814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64B44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About Company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7B38C26-FA8D-5616-2982-56BB6E30A1FE}"/>
              </a:ext>
            </a:extLst>
          </p:cNvPr>
          <p:cNvSpPr txBox="1"/>
          <p:nvPr/>
        </p:nvSpPr>
        <p:spPr>
          <a:xfrm>
            <a:off x="3057848" y="3281406"/>
            <a:ext cx="3814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64B44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Vision &amp; Mission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62FB71A-95CB-E4EA-C0E4-0014B3C6380F}"/>
              </a:ext>
            </a:extLst>
          </p:cNvPr>
          <p:cNvSpPr txBox="1"/>
          <p:nvPr/>
        </p:nvSpPr>
        <p:spPr>
          <a:xfrm>
            <a:off x="3057848" y="3965306"/>
            <a:ext cx="3814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464B44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Our Products</a:t>
            </a:r>
            <a:endParaRPr lang="en-US" sz="2000" dirty="0">
              <a:solidFill>
                <a:srgbClr val="464B44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7971ED9-EC7A-D31B-06A8-5061784C906F}"/>
              </a:ext>
            </a:extLst>
          </p:cNvPr>
          <p:cNvSpPr txBox="1"/>
          <p:nvPr/>
        </p:nvSpPr>
        <p:spPr>
          <a:xfrm>
            <a:off x="3057848" y="4658059"/>
            <a:ext cx="3814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64B44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Our </a:t>
            </a:r>
            <a:r>
              <a:rPr lang="en-US" sz="2000" dirty="0" smtClean="0">
                <a:solidFill>
                  <a:srgbClr val="464B44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Customers</a:t>
            </a:r>
            <a:endParaRPr lang="en-US" sz="2000" dirty="0">
              <a:solidFill>
                <a:srgbClr val="464B44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56E8B76-D9AF-4BB8-94A7-DAABB8F1F60C}"/>
              </a:ext>
            </a:extLst>
          </p:cNvPr>
          <p:cNvSpPr txBox="1"/>
          <p:nvPr/>
        </p:nvSpPr>
        <p:spPr>
          <a:xfrm>
            <a:off x="3057848" y="5335652"/>
            <a:ext cx="3814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64B44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Contact us</a:t>
            </a: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xmlns="" id="{BB78ADEE-DC2B-CF43-3052-0F126DF73993}"/>
              </a:ext>
            </a:extLst>
          </p:cNvPr>
          <p:cNvSpPr/>
          <p:nvPr/>
        </p:nvSpPr>
        <p:spPr>
          <a:xfrm rot="5400000">
            <a:off x="2607143" y="2593312"/>
            <a:ext cx="447125" cy="385452"/>
          </a:xfrm>
          <a:prstGeom prst="hexag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xmlns="" id="{93C34F0C-A105-8911-8C84-B1BBD12D09AA}"/>
              </a:ext>
            </a:extLst>
          </p:cNvPr>
          <p:cNvSpPr/>
          <p:nvPr/>
        </p:nvSpPr>
        <p:spPr>
          <a:xfrm rot="5400000">
            <a:off x="2607143" y="3275827"/>
            <a:ext cx="447125" cy="385452"/>
          </a:xfrm>
          <a:prstGeom prst="hexag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xmlns="" id="{5F5495D4-A617-B24F-D70F-4BB7D77F198F}"/>
              </a:ext>
            </a:extLst>
          </p:cNvPr>
          <p:cNvSpPr/>
          <p:nvPr/>
        </p:nvSpPr>
        <p:spPr>
          <a:xfrm rot="5400000">
            <a:off x="2607143" y="3967860"/>
            <a:ext cx="447125" cy="385452"/>
          </a:xfrm>
          <a:prstGeom prst="hexag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xmlns="" id="{92DD91D8-3C36-010D-2E54-68170516BF93}"/>
              </a:ext>
            </a:extLst>
          </p:cNvPr>
          <p:cNvSpPr/>
          <p:nvPr/>
        </p:nvSpPr>
        <p:spPr>
          <a:xfrm rot="5400000">
            <a:off x="2607143" y="4667631"/>
            <a:ext cx="447125" cy="385452"/>
          </a:xfrm>
          <a:prstGeom prst="hexag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>
            <a:extLst>
              <a:ext uri="{FF2B5EF4-FFF2-40B4-BE49-F238E27FC236}">
                <a16:creationId xmlns:a16="http://schemas.microsoft.com/office/drawing/2014/main" xmlns="" id="{14B33E46-9189-E3AD-360D-0C86B1090712}"/>
              </a:ext>
            </a:extLst>
          </p:cNvPr>
          <p:cNvSpPr/>
          <p:nvPr/>
        </p:nvSpPr>
        <p:spPr>
          <a:xfrm rot="5400000">
            <a:off x="2607143" y="5342981"/>
            <a:ext cx="447125" cy="385452"/>
          </a:xfrm>
          <a:prstGeom prst="hexag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6FB84F4-32CD-C717-73B8-2C63F1F304D6}"/>
              </a:ext>
            </a:extLst>
          </p:cNvPr>
          <p:cNvSpPr/>
          <p:nvPr/>
        </p:nvSpPr>
        <p:spPr>
          <a:xfrm>
            <a:off x="0" y="0"/>
            <a:ext cx="417868" cy="27009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4767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A6A6D0F-16E2-9F4B-1BBF-88998ADC4376}"/>
              </a:ext>
            </a:extLst>
          </p:cNvPr>
          <p:cNvSpPr txBox="1"/>
          <p:nvPr/>
        </p:nvSpPr>
        <p:spPr>
          <a:xfrm>
            <a:off x="7331171" y="1402012"/>
            <a:ext cx="46359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>
                <a:solidFill>
                  <a:srgbClr val="464B44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About Company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7E9BDEA-98C4-58F6-5F19-BA7A20C0E19E}"/>
              </a:ext>
            </a:extLst>
          </p:cNvPr>
          <p:cNvSpPr txBox="1"/>
          <p:nvPr/>
        </p:nvSpPr>
        <p:spPr>
          <a:xfrm>
            <a:off x="6987054" y="3583858"/>
            <a:ext cx="489646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cs typeface="Arial" pitchFamily="34" charset="0"/>
              </a:rPr>
              <a:t>We introduce ourselves as an ISO 9001:2015 certified foundry. This unit was started in 1971 by Mr. B. L. Kamat, later on joined by Mr. S. B. Kamat D.M.E</a:t>
            </a:r>
            <a:r>
              <a:rPr lang="en-US" sz="1600" dirty="0" smtClean="0">
                <a:cs typeface="Arial" pitchFamily="34" charset="0"/>
              </a:rPr>
              <a:t>.&amp; </a:t>
            </a:r>
            <a:r>
              <a:rPr lang="en-US" sz="1600" dirty="0" err="1" smtClean="0">
                <a:cs typeface="Arial" pitchFamily="34" charset="0"/>
              </a:rPr>
              <a:t>Mr</a:t>
            </a:r>
            <a:r>
              <a:rPr lang="en-US" sz="1600" dirty="0" smtClean="0">
                <a:cs typeface="Arial" pitchFamily="34" charset="0"/>
              </a:rPr>
              <a:t> .</a:t>
            </a:r>
            <a:r>
              <a:rPr lang="en-US" sz="1600" dirty="0" err="1" smtClean="0">
                <a:cs typeface="Arial" pitchFamily="34" charset="0"/>
              </a:rPr>
              <a:t>Vardhan</a:t>
            </a:r>
            <a:r>
              <a:rPr lang="en-US" sz="1600" smtClean="0">
                <a:cs typeface="Arial" pitchFamily="34" charset="0"/>
              </a:rPr>
              <a:t> .S. </a:t>
            </a:r>
            <a:r>
              <a:rPr lang="en-US" sz="1600" dirty="0" err="1" smtClean="0">
                <a:cs typeface="Arial" pitchFamily="34" charset="0"/>
              </a:rPr>
              <a:t>Kamat</a:t>
            </a:r>
            <a:r>
              <a:rPr lang="en-US" sz="1600" dirty="0" smtClean="0">
                <a:cs typeface="Arial" pitchFamily="34" charset="0"/>
              </a:rPr>
              <a:t> (B.E. </a:t>
            </a:r>
            <a:r>
              <a:rPr lang="en-US" sz="1600" dirty="0" err="1" smtClean="0">
                <a:cs typeface="Arial" pitchFamily="34" charset="0"/>
              </a:rPr>
              <a:t>Mech</a:t>
            </a:r>
            <a:r>
              <a:rPr lang="en-US" sz="1600" dirty="0" smtClean="0">
                <a:cs typeface="Arial" pitchFamily="34" charset="0"/>
              </a:rPr>
              <a:t>) </a:t>
            </a:r>
            <a:r>
              <a:rPr lang="en-US" sz="1600" dirty="0" smtClean="0">
                <a:cs typeface="Arial" pitchFamily="34" charset="0"/>
              </a:rPr>
              <a:t>We are casting manufacturing company and produce all types of Non-ferrous castings i.e. Copper based alloys. The castings are produced by Sand, Gravity die, Centrifugal.</a:t>
            </a:r>
            <a:endParaRPr lang="en-US" sz="1600" dirty="0">
              <a:cs typeface="Arial" pitchFamily="34" charset="0"/>
            </a:endParaRPr>
          </a:p>
          <a:p>
            <a:pPr algn="r"/>
            <a:endParaRPr lang="en-US" sz="1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A86CAA4F-9486-C406-E6CB-AEB0EAFAFCAC}"/>
              </a:ext>
            </a:extLst>
          </p:cNvPr>
          <p:cNvSpPr/>
          <p:nvPr/>
        </p:nvSpPr>
        <p:spPr>
          <a:xfrm>
            <a:off x="5295203" y="4866967"/>
            <a:ext cx="417868" cy="199103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53045A0C-B834-0696-4400-0D7B009B47D6}"/>
              </a:ext>
            </a:extLst>
          </p:cNvPr>
          <p:cNvSpPr/>
          <p:nvPr/>
        </p:nvSpPr>
        <p:spPr>
          <a:xfrm rot="5400000">
            <a:off x="11269291" y="1003380"/>
            <a:ext cx="118971" cy="97339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Metal Casting Fundamentals Demystified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523" y="844062"/>
            <a:ext cx="4759866" cy="47689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74975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D8132E5-EDE6-7C64-AC70-BB451BF8AC41}"/>
              </a:ext>
            </a:extLst>
          </p:cNvPr>
          <p:cNvSpPr/>
          <p:nvPr/>
        </p:nvSpPr>
        <p:spPr>
          <a:xfrm>
            <a:off x="0" y="0"/>
            <a:ext cx="534572" cy="263065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493D8F8-8793-D719-8553-F9DAC62E656E}"/>
              </a:ext>
            </a:extLst>
          </p:cNvPr>
          <p:cNvSpPr txBox="1"/>
          <p:nvPr/>
        </p:nvSpPr>
        <p:spPr>
          <a:xfrm>
            <a:off x="8891259" y="995516"/>
            <a:ext cx="2924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464B44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Mission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E6B45B0-09A9-6E8B-21B9-A8E8DC0012AC}"/>
              </a:ext>
            </a:extLst>
          </p:cNvPr>
          <p:cNvSpPr/>
          <p:nvPr/>
        </p:nvSpPr>
        <p:spPr>
          <a:xfrm rot="5400000">
            <a:off x="8682325" y="1199107"/>
            <a:ext cx="417868" cy="4238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A927F95-839B-9233-5BF7-8E5741DC1DF0}"/>
              </a:ext>
            </a:extLst>
          </p:cNvPr>
          <p:cNvSpPr txBox="1"/>
          <p:nvPr/>
        </p:nvSpPr>
        <p:spPr>
          <a:xfrm>
            <a:off x="6569612" y="1747182"/>
            <a:ext cx="524586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1400" dirty="0" smtClean="0"/>
              <a:t> </a:t>
            </a:r>
            <a:r>
              <a:rPr lang="en-US" sz="1600" dirty="0" smtClean="0">
                <a:cs typeface="Arial" pitchFamily="34" charset="0"/>
              </a:rPr>
              <a:t>To Manufacture high quality non-ferrous castings         through innovation, precision and sustainable practices – delivering reliable solutions that empower our customers growth.</a:t>
            </a:r>
          </a:p>
          <a:p>
            <a:pPr algn="just">
              <a:buFont typeface="Arial" pitchFamily="34" charset="0"/>
              <a:buChar char="•"/>
            </a:pPr>
            <a:r>
              <a:rPr lang="en-US" sz="1600" dirty="0" smtClean="0">
                <a:cs typeface="Arial" pitchFamily="34" charset="0"/>
              </a:rPr>
              <a:t> To manufacture efficient components that meet evolving needs of industries worldwide</a:t>
            </a:r>
            <a:endParaRPr lang="en-US" sz="1600" dirty="0">
              <a:cs typeface="Arial" pitchFamily="34" charset="0"/>
            </a:endParaRPr>
          </a:p>
          <a:p>
            <a:pPr algn="r"/>
            <a:endParaRPr lang="en-US" sz="1400" dirty="0"/>
          </a:p>
          <a:p>
            <a:pPr algn="r"/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A67CF99-BD5C-E674-49DC-763F8CA6CF0A}"/>
              </a:ext>
            </a:extLst>
          </p:cNvPr>
          <p:cNvSpPr txBox="1"/>
          <p:nvPr/>
        </p:nvSpPr>
        <p:spPr>
          <a:xfrm>
            <a:off x="8567226" y="3683787"/>
            <a:ext cx="256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solidFill>
                  <a:srgbClr val="464B44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Vision  </a:t>
            </a:r>
            <a:endParaRPr lang="en-US" sz="4800" dirty="0">
              <a:solidFill>
                <a:srgbClr val="464B44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A3C3E92-CFCA-B71F-941B-598F93E75628}"/>
              </a:ext>
            </a:extLst>
          </p:cNvPr>
          <p:cNvSpPr/>
          <p:nvPr/>
        </p:nvSpPr>
        <p:spPr>
          <a:xfrm rot="5400000">
            <a:off x="8678011" y="3929581"/>
            <a:ext cx="417868" cy="4238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34B9C79-597E-F72D-9B77-CA9B957FFF84}"/>
              </a:ext>
            </a:extLst>
          </p:cNvPr>
          <p:cNvSpPr txBox="1"/>
          <p:nvPr/>
        </p:nvSpPr>
        <p:spPr>
          <a:xfrm>
            <a:off x="6724357" y="4435455"/>
            <a:ext cx="509111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1600" dirty="0" smtClean="0"/>
              <a:t> </a:t>
            </a:r>
            <a:r>
              <a:rPr lang="en-US" sz="1600" dirty="0" smtClean="0">
                <a:cs typeface="Arial" pitchFamily="34" charset="0"/>
              </a:rPr>
              <a:t>To be the most trusted and innovative non-ferrous foundry recognizes for world-class quality, technology and reliability.</a:t>
            </a:r>
          </a:p>
          <a:p>
            <a:pPr algn="just">
              <a:buFont typeface="Arial" pitchFamily="34" charset="0"/>
              <a:buChar char="•"/>
            </a:pPr>
            <a:r>
              <a:rPr lang="en-US" sz="1600" dirty="0" smtClean="0">
                <a:cs typeface="Arial" pitchFamily="34" charset="0"/>
              </a:rPr>
              <a:t>  To become a globally respected non-ferrous foundry known for sustainable manufacturing, exceptional quality and customer–centric solutions. </a:t>
            </a:r>
          </a:p>
          <a:p>
            <a:pPr algn="r"/>
            <a:endParaRPr lang="en-US" sz="1400" dirty="0"/>
          </a:p>
          <a:p>
            <a:pPr algn="r"/>
            <a:endParaRPr lang="en-US" sz="1400" dirty="0"/>
          </a:p>
          <a:p>
            <a:pPr algn="r"/>
            <a:endParaRPr lang="en-US" sz="1400" dirty="0"/>
          </a:p>
        </p:txBody>
      </p:sp>
      <p:sp>
        <p:nvSpPr>
          <p:cNvPr id="7170" name="AutoShape 2" descr="School of Scholars: Shaping Students with Holistic Learn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School of Scholars: Shaping Students ..."/>
          <p:cNvSpPr>
            <a:spLocks noChangeAspect="1" noChangeArrowheads="1"/>
          </p:cNvSpPr>
          <p:nvPr/>
        </p:nvSpPr>
        <p:spPr bwMode="auto">
          <a:xfrm>
            <a:off x="155575" y="-922338"/>
            <a:ext cx="2362200" cy="1933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4" name="AutoShape 6" descr="School of Scholars: Shaping Students ..."/>
          <p:cNvSpPr>
            <a:spLocks noChangeAspect="1" noChangeArrowheads="1"/>
          </p:cNvSpPr>
          <p:nvPr/>
        </p:nvSpPr>
        <p:spPr bwMode="auto">
          <a:xfrm>
            <a:off x="155575" y="-922338"/>
            <a:ext cx="2362200" cy="1933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6" name="AutoShape 8" descr="Vision &amp; Mission | NALANDA HIGH SCHOOL"/>
          <p:cNvSpPr>
            <a:spLocks noChangeAspect="1" noChangeArrowheads="1"/>
          </p:cNvSpPr>
          <p:nvPr/>
        </p:nvSpPr>
        <p:spPr bwMode="auto">
          <a:xfrm>
            <a:off x="155575" y="-808038"/>
            <a:ext cx="2714625" cy="1685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8" name="AutoShape 10" descr="Vision &amp; Mission | NALANDA HIGH SCHOOL"/>
          <p:cNvSpPr>
            <a:spLocks noChangeAspect="1" noChangeArrowheads="1"/>
          </p:cNvSpPr>
          <p:nvPr/>
        </p:nvSpPr>
        <p:spPr bwMode="auto">
          <a:xfrm>
            <a:off x="155575" y="-808038"/>
            <a:ext cx="2714625" cy="1685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0" name="AutoShape 12" descr="Vision &amp; Mission - Ahmedabad Arts and Commerce Colle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82" name="Picture 14" descr="Steps to define -Your Mission &amp; Vision ??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8979" y="1934943"/>
            <a:ext cx="5303477" cy="34529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51806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IMG_987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5415" y="1153550"/>
            <a:ext cx="4487594" cy="26025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 descr="IMG_988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664" y="1178169"/>
            <a:ext cx="4459458" cy="25497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 descr="PHOTO-2023-10-31-12-50-4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348" y="3968756"/>
            <a:ext cx="4501661" cy="26289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3681"/>
          </a:xfrm>
        </p:spPr>
        <p:txBody>
          <a:bodyPr>
            <a:normAutofit/>
          </a:bodyPr>
          <a:lstStyle/>
          <a:p>
            <a:pPr algn="ctr"/>
            <a:r>
              <a:rPr lang="en-US" sz="36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/>
              </a:rPr>
              <a:t>Our Products (Valves)</a:t>
            </a:r>
            <a:endParaRPr lang="en-US" sz="3600" b="1" u="sng" dirty="0">
              <a:solidFill>
                <a:schemeClr val="tx1">
                  <a:lumMod val="85000"/>
                  <a:lumOff val="15000"/>
                </a:schemeClr>
              </a:solidFill>
              <a:latin typeface="Open Sans Extrabold"/>
            </a:endParaRPr>
          </a:p>
        </p:txBody>
      </p:sp>
      <p:pic>
        <p:nvPicPr>
          <p:cNvPr id="7" name="Picture 6" descr="IMG-20251023-WA00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35151" y="3995224"/>
            <a:ext cx="4539175" cy="2574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HOTO-2023-10-31-12-50-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645" y="3233072"/>
            <a:ext cx="2879789" cy="33249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PHOTO-2023-10-31-12-50-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052" y="3200401"/>
            <a:ext cx="3015776" cy="33410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PHOTO-2023-10-31-12-50-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39792" y="3207434"/>
            <a:ext cx="2950127" cy="34043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PHOTO-2023-10-31-12-50-33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35410" y="309489"/>
            <a:ext cx="2471826" cy="2588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PHOTO-2024-02-06-11-06-4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1042489" y="-71818"/>
            <a:ext cx="2627705" cy="34184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PHOTO-2023-10-31-12-51-1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0456" y="311157"/>
            <a:ext cx="4121833" cy="26289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ronze Gea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2990" y="1308295"/>
            <a:ext cx="3723250" cy="2574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Bronze bushes with groov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9433" y="1266092"/>
            <a:ext cx="3742007" cy="25884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PHOTO-2023-11-25-16-19-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0506" y="4290645"/>
            <a:ext cx="3742005" cy="2243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PHOTO-2023-11-30-10-34-4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89219" y="1294228"/>
            <a:ext cx="2866658" cy="26025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196948"/>
            <a:ext cx="10515600" cy="64711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/>
              <a:t>General Engg Components</a:t>
            </a:r>
            <a:endParaRPr lang="en-US" b="1" u="sng" dirty="0"/>
          </a:p>
        </p:txBody>
      </p:sp>
      <p:pic>
        <p:nvPicPr>
          <p:cNvPr id="8" name="Picture 7" descr="IMG_20251023_12005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21448" y="4304714"/>
            <a:ext cx="3156460" cy="21804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IMG_20251023_12010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94218" y="4262510"/>
            <a:ext cx="3241290" cy="22648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20251023_1201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1312" y="548640"/>
            <a:ext cx="2961371" cy="28416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IMG-20251023-WA0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8988" y="548640"/>
            <a:ext cx="2679602" cy="28416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IMG-20251023-WA00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86760" y="534572"/>
            <a:ext cx="2946888" cy="28135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IMG_20251023_1159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87586" y="3622432"/>
            <a:ext cx="3023233" cy="2806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IMG_20251023_12002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01662" y="3587262"/>
            <a:ext cx="2743199" cy="27854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IMG_20251023_12000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27755" y="3587262"/>
            <a:ext cx="2835556" cy="27572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exagon 6">
            <a:extLst>
              <a:ext uri="{FF2B5EF4-FFF2-40B4-BE49-F238E27FC236}">
                <a16:creationId xmlns:a16="http://schemas.microsoft.com/office/drawing/2014/main" xmlns="" id="{76F3D194-3AE2-CE7E-B26E-5F69305E9C96}"/>
              </a:ext>
            </a:extLst>
          </p:cNvPr>
          <p:cNvSpPr/>
          <p:nvPr/>
        </p:nvSpPr>
        <p:spPr>
          <a:xfrm rot="5400000">
            <a:off x="4686432" y="292513"/>
            <a:ext cx="2819136" cy="2615380"/>
          </a:xfrm>
          <a:prstGeom prst="hexag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545EC8F-1E78-8F4B-AC3F-6513DD125751}"/>
              </a:ext>
            </a:extLst>
          </p:cNvPr>
          <p:cNvSpPr/>
          <p:nvPr/>
        </p:nvSpPr>
        <p:spPr>
          <a:xfrm>
            <a:off x="0" y="4159045"/>
            <a:ext cx="12192000" cy="26989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xmlns="" id="{F8E6F472-03DD-F17F-0A7B-E18CA61BB4EB}"/>
              </a:ext>
            </a:extLst>
          </p:cNvPr>
          <p:cNvSpPr/>
          <p:nvPr/>
        </p:nvSpPr>
        <p:spPr>
          <a:xfrm rot="5400000">
            <a:off x="4845405" y="439997"/>
            <a:ext cx="2501188" cy="2320412"/>
          </a:xfrm>
          <a:prstGeom prst="hex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CF6F17E-9937-135F-B7CB-6F78CB37801C}"/>
              </a:ext>
            </a:extLst>
          </p:cNvPr>
          <p:cNvSpPr txBox="1"/>
          <p:nvPr/>
        </p:nvSpPr>
        <p:spPr>
          <a:xfrm>
            <a:off x="4740811" y="1000039"/>
            <a:ext cx="2815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Our </a:t>
            </a:r>
            <a:r>
              <a:rPr lang="en-US" sz="3600" dirty="0" smtClean="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Customers</a:t>
            </a:r>
            <a:endParaRPr lang="en-US" sz="36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xmlns="" id="{CB56C446-B3C9-FAA6-950E-57E39FF34E33}"/>
              </a:ext>
            </a:extLst>
          </p:cNvPr>
          <p:cNvSpPr/>
          <p:nvPr/>
        </p:nvSpPr>
        <p:spPr>
          <a:xfrm rot="5400000">
            <a:off x="1319315" y="4224096"/>
            <a:ext cx="515543" cy="444433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xmlns="" id="{79A8EDE6-3B45-70EE-5AC3-517E9B4F0206}"/>
              </a:ext>
            </a:extLst>
          </p:cNvPr>
          <p:cNvSpPr/>
          <p:nvPr/>
        </p:nvSpPr>
        <p:spPr>
          <a:xfrm rot="5400000">
            <a:off x="4170009" y="4224096"/>
            <a:ext cx="515543" cy="444433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xmlns="" id="{FDEC4622-A11E-4959-708E-31381951A9E4}"/>
              </a:ext>
            </a:extLst>
          </p:cNvPr>
          <p:cNvSpPr/>
          <p:nvPr/>
        </p:nvSpPr>
        <p:spPr>
          <a:xfrm rot="5400000">
            <a:off x="7020703" y="4224096"/>
            <a:ext cx="515543" cy="444433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xmlns="" id="{0339B882-48E3-ADBF-6DAF-EA6FF3544BC3}"/>
              </a:ext>
            </a:extLst>
          </p:cNvPr>
          <p:cNvSpPr/>
          <p:nvPr/>
        </p:nvSpPr>
        <p:spPr>
          <a:xfrm rot="5400000">
            <a:off x="9871398" y="4224096"/>
            <a:ext cx="515543" cy="444433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85CE213-F012-4AB1-7B40-6B81041602AD}"/>
              </a:ext>
            </a:extLst>
          </p:cNvPr>
          <p:cNvSpPr txBox="1"/>
          <p:nvPr/>
        </p:nvSpPr>
        <p:spPr>
          <a:xfrm>
            <a:off x="581569" y="4733580"/>
            <a:ext cx="1991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Company </a:t>
            </a:r>
            <a:r>
              <a:rPr lang="en-US" sz="20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4764903-47EB-6582-8974-42AA58399CDA}"/>
              </a:ext>
            </a:extLst>
          </p:cNvPr>
          <p:cNvSpPr txBox="1"/>
          <p:nvPr/>
        </p:nvSpPr>
        <p:spPr>
          <a:xfrm>
            <a:off x="3432263" y="4733580"/>
            <a:ext cx="1991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Company </a:t>
            </a:r>
            <a:r>
              <a:rPr lang="en-US" sz="20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134D6D5-BFB6-40D1-7F18-555B5786C7D9}"/>
              </a:ext>
            </a:extLst>
          </p:cNvPr>
          <p:cNvSpPr txBox="1"/>
          <p:nvPr/>
        </p:nvSpPr>
        <p:spPr>
          <a:xfrm>
            <a:off x="6260688" y="4733580"/>
            <a:ext cx="1991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Company </a:t>
            </a:r>
            <a:r>
              <a:rPr lang="en-US" sz="20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1C22B5B-88FD-23B3-4DFB-EF72471C4AAC}"/>
              </a:ext>
            </a:extLst>
          </p:cNvPr>
          <p:cNvSpPr txBox="1"/>
          <p:nvPr/>
        </p:nvSpPr>
        <p:spPr>
          <a:xfrm>
            <a:off x="9133652" y="4733580"/>
            <a:ext cx="1991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Company </a:t>
            </a:r>
            <a:r>
              <a:rPr lang="en-US" sz="20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4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xmlns="" id="{CF62251B-F63A-88F7-D21B-E9B1E5506BDC}"/>
              </a:ext>
            </a:extLst>
          </p:cNvPr>
          <p:cNvCxnSpPr>
            <a:stCxn id="7" idx="0"/>
            <a:endCxn id="8" idx="3"/>
          </p:cNvCxnSpPr>
          <p:nvPr/>
        </p:nvCxnSpPr>
        <p:spPr>
          <a:xfrm rot="5400000">
            <a:off x="3247158" y="1339699"/>
            <a:ext cx="1178770" cy="4518914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xmlns="" id="{5A0FA293-A2EA-9159-6947-2FCC688D0DB3}"/>
              </a:ext>
            </a:extLst>
          </p:cNvPr>
          <p:cNvCxnSpPr>
            <a:cxnSpLocks/>
            <a:stCxn id="7" idx="0"/>
            <a:endCxn id="9" idx="3"/>
          </p:cNvCxnSpPr>
          <p:nvPr/>
        </p:nvCxnSpPr>
        <p:spPr>
          <a:xfrm rot="5400000">
            <a:off x="4672505" y="2765046"/>
            <a:ext cx="1178770" cy="166822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xmlns="" id="{624563E8-7194-15F1-1673-A2E5BAF9C3CD}"/>
              </a:ext>
            </a:extLst>
          </p:cNvPr>
          <p:cNvCxnSpPr>
            <a:cxnSpLocks/>
            <a:stCxn id="7" idx="0"/>
            <a:endCxn id="10" idx="3"/>
          </p:cNvCxnSpPr>
          <p:nvPr/>
        </p:nvCxnSpPr>
        <p:spPr>
          <a:xfrm rot="16200000" flipH="1">
            <a:off x="6097852" y="3007919"/>
            <a:ext cx="1178770" cy="118247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xmlns="" id="{486DD105-9322-3365-9F93-71CB33F0913D}"/>
              </a:ext>
            </a:extLst>
          </p:cNvPr>
          <p:cNvCxnSpPr>
            <a:cxnSpLocks/>
            <a:stCxn id="7" idx="0"/>
            <a:endCxn id="11" idx="3"/>
          </p:cNvCxnSpPr>
          <p:nvPr/>
        </p:nvCxnSpPr>
        <p:spPr>
          <a:xfrm rot="16200000" flipH="1">
            <a:off x="7523199" y="1582571"/>
            <a:ext cx="1178770" cy="403316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761037E-2F8C-94F6-5D27-C218AE8CD001}"/>
              </a:ext>
            </a:extLst>
          </p:cNvPr>
          <p:cNvSpPr txBox="1"/>
          <p:nvPr/>
        </p:nvSpPr>
        <p:spPr>
          <a:xfrm>
            <a:off x="394671" y="5201675"/>
            <a:ext cx="2475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TATA HITACHI </a:t>
            </a:r>
            <a:endParaRPr lang="en-US" sz="1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C2F0BEE-E5E5-CCAD-3D83-CC81A51D1C64}"/>
              </a:ext>
            </a:extLst>
          </p:cNvPr>
          <p:cNvSpPr txBox="1"/>
          <p:nvPr/>
        </p:nvSpPr>
        <p:spPr>
          <a:xfrm>
            <a:off x="3245365" y="5201675"/>
            <a:ext cx="236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JSW</a:t>
            </a:r>
          </a:p>
          <a:p>
            <a:pPr algn="ctr"/>
            <a:r>
              <a:rPr lang="en-US" sz="1400" dirty="0" smtClean="0"/>
              <a:t>RELIANCE GROUP </a:t>
            </a:r>
            <a:endParaRPr lang="en-US" sz="1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8DB1D41B-13A9-1A63-BC6B-397A9D1CD200}"/>
              </a:ext>
            </a:extLst>
          </p:cNvPr>
          <p:cNvSpPr txBox="1"/>
          <p:nvPr/>
        </p:nvSpPr>
        <p:spPr>
          <a:xfrm>
            <a:off x="6067522" y="5201675"/>
            <a:ext cx="2364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KIRLOSKAR GROUP</a:t>
            </a:r>
            <a:endParaRPr lang="en-US" sz="1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0490768-3F6E-FD29-CDF4-74F9C234B6AA}"/>
              </a:ext>
            </a:extLst>
          </p:cNvPr>
          <p:cNvSpPr txBox="1"/>
          <p:nvPr/>
        </p:nvSpPr>
        <p:spPr>
          <a:xfrm>
            <a:off x="8946754" y="5201675"/>
            <a:ext cx="2364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BEML GROUP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872197" y="5992837"/>
            <a:ext cx="5275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AND  MANY OTHER PUBLIC &amp; PVT LTD FIRMS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69203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231</Words>
  <Application>Microsoft Office PowerPoint</Application>
  <PresentationFormat>Custom</PresentationFormat>
  <Paragraphs>36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Our Products (Valves)</vt:lpstr>
      <vt:lpstr>Slide 6</vt:lpstr>
      <vt:lpstr>General Engg Components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Abdul Rehman</dc:creator>
  <cp:lastModifiedBy>essen</cp:lastModifiedBy>
  <cp:revision>53</cp:revision>
  <dcterms:created xsi:type="dcterms:W3CDTF">2024-09-11T14:37:59Z</dcterms:created>
  <dcterms:modified xsi:type="dcterms:W3CDTF">2025-12-02T05:21:56Z</dcterms:modified>
</cp:coreProperties>
</file>